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62" r:id="rId5"/>
    <p:sldId id="270" r:id="rId6"/>
    <p:sldId id="266" r:id="rId7"/>
    <p:sldId id="268" r:id="rId8"/>
    <p:sldId id="263" r:id="rId9"/>
    <p:sldId id="264" r:id="rId10"/>
    <p:sldId id="271" r:id="rId11"/>
    <p:sldId id="267" r:id="rId12"/>
    <p:sldId id="272" r:id="rId1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0709"/>
  </p:normalViewPr>
  <p:slideViewPr>
    <p:cSldViewPr snapToGrid="0" snapToObjects="1">
      <p:cViewPr varScale="1">
        <p:scale>
          <a:sx n="75" d="100"/>
          <a:sy n="75" d="100"/>
        </p:scale>
        <p:origin x="28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1653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228600" y="728661"/>
            <a:ext cx="8594725" cy="1590"/>
          </a:xfrm>
          <a:prstGeom prst="line">
            <a:avLst/>
          </a:prstGeom>
          <a:ln w="936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6324600" y="6577012"/>
            <a:ext cx="2636838" cy="24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079" tIns="46079" rIns="46079" bIns="4607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 CY Lin, 201</a:t>
            </a:r>
            <a:r>
              <a:rPr lang="en-US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Columbia University</a:t>
            </a:r>
          </a:p>
        </p:txBody>
      </p:sp>
      <p:sp>
        <p:nvSpPr>
          <p:cNvPr id="37" name="Shape 37"/>
          <p:cNvSpPr/>
          <p:nvPr/>
        </p:nvSpPr>
        <p:spPr>
          <a:xfrm>
            <a:off x="3009900" y="6629400"/>
            <a:ext cx="1973231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E6895 Advanced Big Data Analytics </a:t>
            </a: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1371600" y="2781300"/>
            <a:ext cx="6400800" cy="2971800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600" y="85725"/>
            <a:ext cx="533400" cy="43021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100148" y="6445250"/>
            <a:ext cx="2133600" cy="368300"/>
          </a:xfrm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228600" y="549274"/>
            <a:ext cx="8594725" cy="1589"/>
          </a:xfrm>
          <a:prstGeom prst="line">
            <a:avLst/>
          </a:prstGeom>
          <a:ln w="936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6324600" y="6577011"/>
            <a:ext cx="2636839" cy="24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079" tIns="46079" rIns="46079" bIns="4607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/>
            </a:pPr>
            <a:r>
              <a:rPr sz="1000" dirty="0"/>
              <a:t>© 201</a:t>
            </a:r>
            <a:r>
              <a:rPr lang="en-US" sz="1000" dirty="0"/>
              <a:t>7</a:t>
            </a:r>
            <a:r>
              <a:rPr sz="1000" dirty="0"/>
              <a:t> CY Lin, Columbia University</a:t>
            </a:r>
          </a:p>
        </p:txBody>
      </p:sp>
      <p:sp>
        <p:nvSpPr>
          <p:cNvPr id="488" name="Shape 488"/>
          <p:cNvSpPr/>
          <p:nvPr/>
        </p:nvSpPr>
        <p:spPr>
          <a:xfrm>
            <a:off x="2438400" y="6613525"/>
            <a:ext cx="2133530" cy="248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/>
            </a:pPr>
            <a:r>
              <a:rPr sz="1000" dirty="0"/>
              <a:t>E689</a:t>
            </a:r>
            <a:r>
              <a:rPr lang="en-US" sz="1000" dirty="0"/>
              <a:t>5</a:t>
            </a:r>
            <a:r>
              <a:rPr sz="1000" dirty="0"/>
              <a:t> </a:t>
            </a:r>
            <a:r>
              <a:rPr lang="en-US" sz="1000" dirty="0"/>
              <a:t>Advanced </a:t>
            </a:r>
            <a:r>
              <a:rPr sz="1000" dirty="0"/>
              <a:t>Big Data Analytics</a:t>
            </a:r>
          </a:p>
        </p:txBody>
      </p:sp>
      <p:pic>
        <p:nvPicPr>
          <p:cNvPr id="48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600" y="85725"/>
            <a:ext cx="533400" cy="430213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>
            <a:spLocks noGrp="1"/>
          </p:cNvSpPr>
          <p:nvPr>
            <p:ph type="sldNum" sz="quarter" idx="2"/>
          </p:nvPr>
        </p:nvSpPr>
        <p:spPr>
          <a:xfrm>
            <a:off x="304800" y="6488112"/>
            <a:ext cx="1282700" cy="333459"/>
          </a:xfrm>
          <a:prstGeom prst="rect">
            <a:avLst/>
          </a:prstGeom>
        </p:spPr>
        <p:txBody>
          <a:bodyPr lIns="46079" tIns="46079" rIns="46079" bIns="4607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1" name="Shape 491"/>
          <p:cNvSpPr>
            <a:spLocks noGrp="1"/>
          </p:cNvSpPr>
          <p:nvPr>
            <p:ph type="title"/>
          </p:nvPr>
        </p:nvSpPr>
        <p:spPr>
          <a:xfrm>
            <a:off x="182562" y="593725"/>
            <a:ext cx="8561389" cy="6619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2" name="Shape 492"/>
          <p:cNvSpPr>
            <a:spLocks noGrp="1"/>
          </p:cNvSpPr>
          <p:nvPr>
            <p:ph type="body" idx="1"/>
          </p:nvPr>
        </p:nvSpPr>
        <p:spPr>
          <a:xfrm>
            <a:off x="182562" y="1255712"/>
            <a:ext cx="8561389" cy="4809422"/>
          </a:xfrm>
          <a:prstGeom prst="rect">
            <a:avLst/>
          </a:prstGeom>
        </p:spPr>
        <p:txBody>
          <a:bodyPr lIns="46798" tIns="46798" rIns="46798" bIns="46798"/>
          <a:lstStyle>
            <a:lvl1pPr>
              <a:defRPr sz="1600"/>
            </a:lvl1pPr>
            <a:lvl2pPr indent="0">
              <a:defRPr sz="1600"/>
            </a:lvl2pPr>
            <a:lvl3pPr indent="0">
              <a:defRPr sz="1600"/>
            </a:lvl3pPr>
            <a:lvl4pPr indent="0">
              <a:defRPr sz="1600"/>
            </a:lvl4pPr>
            <a:lvl5pPr indent="0">
              <a:defRPr sz="16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4637" y="6583362"/>
            <a:ext cx="1266826" cy="339279"/>
          </a:xfrm>
        </p:spPr>
        <p:txBody>
          <a:bodyPr/>
          <a:lstStyle/>
          <a:p>
            <a:fld id="{493AC699-7502-F74A-AF40-7924BCD6E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28600" y="549274"/>
            <a:ext cx="8594725" cy="1590"/>
          </a:xfrm>
          <a:prstGeom prst="line">
            <a:avLst/>
          </a:prstGeom>
          <a:ln w="936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24600" y="6577012"/>
            <a:ext cx="2636838" cy="24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079" tIns="46079" rIns="46079" bIns="4607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CY Lin</a:t>
            </a:r>
            <a:r>
              <a:rPr lang="en-US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2017</a:t>
            </a: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Columbia University</a:t>
            </a:r>
          </a:p>
        </p:txBody>
      </p:sp>
      <p:sp>
        <p:nvSpPr>
          <p:cNvPr id="4" name="Shape 4"/>
          <p:cNvSpPr/>
          <p:nvPr/>
        </p:nvSpPr>
        <p:spPr>
          <a:xfrm>
            <a:off x="3060700" y="6641662"/>
            <a:ext cx="1941171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E6895 Advanced Big Data Analytics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74637" y="6583362"/>
            <a:ext cx="1266826" cy="333461"/>
          </a:xfrm>
          <a:prstGeom prst="rect">
            <a:avLst/>
          </a:prstGeom>
          <a:ln w="12700">
            <a:miter lim="400000"/>
          </a:ln>
        </p:spPr>
        <p:txBody>
          <a:bodyPr lIns="46079" tIns="46079" rIns="46079" bIns="4607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82562" y="593725"/>
            <a:ext cx="8545513" cy="66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/>
          <a:p>
            <a: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82562" y="1255712"/>
            <a:ext cx="8545513" cy="532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600" y="85725"/>
            <a:ext cx="533400" cy="43021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6" r:id="rId2"/>
    <p:sldLayoutId id="2147483688" r:id="rId3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ida.org/tools/visualization/walrus/" TargetMode="External"/><Relationship Id="rId3" Type="http://schemas.openxmlformats.org/officeDocument/2006/relationships/hyperlink" Target="http://www.theverge.com/2016/4/6/11376442/microsoft-hololens-holograms-parts-teardown-photos-hands-on" TargetMode="External"/><Relationship Id="rId7" Type="http://schemas.openxmlformats.org/officeDocument/2006/relationships/hyperlink" Target="http://yifanhu.net/PUB/graph_draw_small.pdf" TargetMode="External"/><Relationship Id="rId12" Type="http://schemas.openxmlformats.org/officeDocument/2006/relationships/hyperlink" Target="https://tinkerpop.apache.org/" TargetMode="External"/><Relationship Id="rId2" Type="http://schemas.openxmlformats.org/officeDocument/2006/relationships/hyperlink" Target="http://www.forbes.com/sites/davidewalt/2016/11/02/inside-magic-leap-the-secretive-4-5-billion-startup-changing-computing-forever/#7a4dcaf2e8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owingdata.com/2012/08/02/how-to-make-an-interactive-network-visualization/" TargetMode="External"/><Relationship Id="rId11" Type="http://schemas.openxmlformats.org/officeDocument/2006/relationships/hyperlink" Target="https://hog.grinvin.org/" TargetMode="External"/><Relationship Id="rId5" Type="http://schemas.openxmlformats.org/officeDocument/2006/relationships/hyperlink" Target="https://en.wikipedia.org/wiki/Oculus_Rift" TargetMode="External"/><Relationship Id="rId10" Type="http://schemas.openxmlformats.org/officeDocument/2006/relationships/hyperlink" Target="http://www.graph-archive.org/doku.php" TargetMode="External"/><Relationship Id="rId4" Type="http://schemas.openxmlformats.org/officeDocument/2006/relationships/hyperlink" Target="https://www.microsoft.com/microsoft-hololens/en-us" TargetMode="External"/><Relationship Id="rId9" Type="http://schemas.openxmlformats.org/officeDocument/2006/relationships/hyperlink" Target="http://graphdrawing.org/index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dl.acm.org/citation.cfm?id=985060" TargetMode="External"/><Relationship Id="rId3" Type="http://schemas.openxmlformats.org/officeDocument/2006/relationships/hyperlink" Target="http://ieeexplore.ieee.org/abstract/document/183317/" TargetMode="External"/><Relationship Id="rId7" Type="http://schemas.openxmlformats.org/officeDocument/2006/relationships/hyperlink" Target="http://link.springer.com/article/10.1007/s00779-008-0204-5" TargetMode="External"/><Relationship Id="rId2" Type="http://schemas.openxmlformats.org/officeDocument/2006/relationships/hyperlink" Target="http://link.springer.com/article/10.1007/BF0168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l.acm.org/citation.cfm?id=1105175" TargetMode="External"/><Relationship Id="rId5" Type="http://schemas.openxmlformats.org/officeDocument/2006/relationships/hyperlink" Target="http://www.sciencedirect.com/science/article/pii/S0278239197906893" TargetMode="External"/><Relationship Id="rId10" Type="http://schemas.openxmlformats.org/officeDocument/2006/relationships/hyperlink" Target="http://ieeexplore.ieee.org/abstract/document/1028726/" TargetMode="External"/><Relationship Id="rId4" Type="http://schemas.openxmlformats.org/officeDocument/2006/relationships/hyperlink" Target="http://www.columbia.edu/cu/gsapp/BT/RESEARCH/PAPERS/ar-asce.html" TargetMode="External"/><Relationship Id="rId9" Type="http://schemas.openxmlformats.org/officeDocument/2006/relationships/hyperlink" Target="http://www.mitpressjournals.org/doi/abs/10.1162/105474602147057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c_M6WoRZ7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zAwdBZ3KC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lowingdata.com/tut/interactive_network_demo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328215" y="792724"/>
            <a:ext cx="8729664" cy="147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 anchor="b">
            <a:spAutoFit/>
          </a:bodyPr>
          <a:lstStyle/>
          <a:p>
            <a:pPr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E6895 Advanced Big Data Analytics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Task Milestone 1</a:t>
            </a:r>
            <a:r>
              <a:rPr sz="2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500" b="1" i="1" dirty="0">
                <a:solidFill>
                  <a:srgbClr val="0257FD"/>
                </a:solidFill>
                <a:latin typeface="Arial"/>
                <a:ea typeface="Arial"/>
                <a:cs typeface="Arial"/>
                <a:sym typeface="Arial"/>
              </a:rPr>
              <a:t>Visual Exploration of Large Graph in Immersive Environment</a:t>
            </a:r>
            <a:endParaRPr sz="2500" b="1" i="1" dirty="0">
              <a:solidFill>
                <a:srgbClr val="0257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373062" y="3303826"/>
            <a:ext cx="8639970" cy="32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798" tIns="46798" rIns="46798" bIns="46798" anchor="b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1700" b="1" dirty="0">
                <a:latin typeface="Calibri"/>
                <a:ea typeface="Calibri"/>
                <a:cs typeface="Calibri"/>
                <a:sym typeface="Calibri"/>
              </a:rPr>
              <a:t>Sam Guleff [SG2665]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9918" y="6212910"/>
            <a:ext cx="17065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February 2nd, 2017</a:t>
            </a:r>
          </a:p>
        </p:txBody>
      </p:sp>
      <p:pic>
        <p:nvPicPr>
          <p:cNvPr id="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25" y="3908425"/>
            <a:ext cx="8589965" cy="2236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074" name="Picture 2" descr="Image result for question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2206620"/>
            <a:ext cx="3743585" cy="25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517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Appendix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2562" y="1176179"/>
            <a:ext cx="8561389" cy="4809422"/>
          </a:xfrm>
        </p:spPr>
        <p:txBody>
          <a:bodyPr/>
          <a:lstStyle/>
          <a:p>
            <a:r>
              <a:rPr lang="en-US" dirty="0"/>
              <a:t>Current State of the Art in AR/VR: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Magic Leap AR: </a:t>
            </a:r>
            <a:r>
              <a:rPr lang="en-US" dirty="0">
                <a:hlinkClick r:id="rId2"/>
              </a:rPr>
              <a:t>http://www.forbes.com/sites/davidewalt/2016/11/02/inside-magic-leap-the-secretive-4-5-billion-startup-changing-computing-forever/#7a4dcaf2e83f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Hololens Teardown: </a:t>
            </a:r>
            <a:r>
              <a:rPr lang="en-US" dirty="0">
                <a:hlinkClick r:id="rId3"/>
              </a:rPr>
              <a:t>http://www.theverge.com/2016/4/6/11376442/microsoft-hololens-holograms-parts-teardown-photos-hands-on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Hololens: </a:t>
            </a:r>
            <a:r>
              <a:rPr lang="en-US" dirty="0">
                <a:hlinkClick r:id="rId4"/>
              </a:rPr>
              <a:t>https://www.microsoft.com/microsoft-hololens/en-us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Oculus Rift: </a:t>
            </a:r>
            <a:r>
              <a:rPr lang="en-US" dirty="0">
                <a:hlinkClick r:id="rId5"/>
              </a:rPr>
              <a:t>https://en.wikipedia.org/wiki/Oculus_Rift</a:t>
            </a:r>
            <a:endParaRPr lang="en-US" dirty="0"/>
          </a:p>
          <a:p>
            <a:r>
              <a:rPr lang="en-US" dirty="0"/>
              <a:t>Graphs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Interactive Graphs: </a:t>
            </a:r>
            <a:r>
              <a:rPr lang="en-US" dirty="0">
                <a:hlinkClick r:id="rId6"/>
              </a:rPr>
              <a:t>https://flowingdata.com/2012/08/02/how-to-make-an-interactive-network-visualization/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Force Directed Graph: </a:t>
            </a:r>
            <a:r>
              <a:rPr lang="en-US" dirty="0">
                <a:hlinkClick r:id="rId7"/>
              </a:rPr>
              <a:t>http://yifanhu.net/PUB/graph_draw_small.pdf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Walrus 3D Graph Visualization: </a:t>
            </a:r>
            <a:r>
              <a:rPr lang="en-US" dirty="0">
                <a:hlinkClick r:id="rId8"/>
              </a:rPr>
              <a:t>http://www.caida.org/tools/visualization/walrus/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Graph Drawing: </a:t>
            </a:r>
            <a:r>
              <a:rPr lang="en-US" dirty="0">
                <a:hlinkClick r:id="rId9"/>
              </a:rPr>
              <a:t>http://graphdrawing.org/index.html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Graph Archive: </a:t>
            </a:r>
            <a:r>
              <a:rPr lang="en-US" dirty="0">
                <a:hlinkClick r:id="rId10"/>
              </a:rPr>
              <a:t>http://www.graph-archive.org/doku.php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House of Graphs: </a:t>
            </a:r>
            <a:r>
              <a:rPr lang="en-US" dirty="0">
                <a:hlinkClick r:id="rId11"/>
              </a:rPr>
              <a:t>https://hog.grinvin.org/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</a:t>
            </a:r>
            <a:r>
              <a:rPr lang="en-US" dirty="0" err="1"/>
              <a:t>TinkerPop</a:t>
            </a:r>
            <a:r>
              <a:rPr lang="en-US" dirty="0"/>
              <a:t>: </a:t>
            </a:r>
            <a:r>
              <a:rPr lang="en-US" dirty="0">
                <a:hlinkClick r:id="rId12"/>
              </a:rPr>
              <a:t>https://tinkerpop.apache.org/</a:t>
            </a:r>
            <a:endParaRPr lang="en-US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/>
              <a:t>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648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Appendix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2562" y="1194752"/>
            <a:ext cx="8561389" cy="4809422"/>
          </a:xfrm>
        </p:spPr>
        <p:txBody>
          <a:bodyPr/>
          <a:lstStyle/>
          <a:p>
            <a:r>
              <a:rPr lang="en-US" dirty="0"/>
              <a:t>Academic Research in AR/VR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Touring Machine: </a:t>
            </a:r>
            <a:r>
              <a:rPr lang="en-US" dirty="0">
                <a:hlinkClick r:id="rId2"/>
              </a:rPr>
              <a:t>http://link.springer.com/article/10.1007/BF01682023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Manufacturing: </a:t>
            </a:r>
            <a:r>
              <a:rPr lang="en-US" dirty="0">
                <a:hlinkClick r:id="rId3"/>
              </a:rPr>
              <a:t>http://ieeexplore.ieee.org/abstract/document/183317/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Architecture: </a:t>
            </a:r>
            <a:r>
              <a:rPr lang="en-US" dirty="0">
                <a:hlinkClick r:id="rId4"/>
              </a:rPr>
              <a:t>http://www.columbia.edu/cu/gsapp/BT/RESEARCH/PAPERS/ar-asce.html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Surgical: </a:t>
            </a:r>
            <a:r>
              <a:rPr lang="en-US" dirty="0">
                <a:hlinkClick r:id="rId5"/>
              </a:rPr>
              <a:t>http://www.sciencedirect.com/science/article/pii/S0278239197906893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Auto Safety: </a:t>
            </a:r>
            <a:r>
              <a:rPr lang="en-US" dirty="0">
                <a:hlinkClick r:id="rId6"/>
              </a:rPr>
              <a:t>http://dl.acm.org/citation.cfm?id=1105175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Field Workers: </a:t>
            </a:r>
            <a:r>
              <a:rPr lang="en-US" dirty="0">
                <a:hlinkClick r:id="rId7"/>
              </a:rPr>
              <a:t>http://link.springer.com/article/10.1007/s00779-008-0204-5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Art: </a:t>
            </a:r>
            <a:r>
              <a:rPr lang="en-US" dirty="0">
                <a:hlinkClick r:id="rId8"/>
              </a:rPr>
              <a:t>http://dl.acm.org/citation.cfm?id=985060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Geospatial Data: </a:t>
            </a:r>
            <a:r>
              <a:rPr lang="en-US" dirty="0">
                <a:hlinkClick r:id="rId9"/>
              </a:rPr>
              <a:t>http://www.mitpressjournals.org/doi/abs/10.1162/1054746021470577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Archeological Exploration : </a:t>
            </a:r>
            <a:r>
              <a:rPr lang="en-US" dirty="0">
                <a:hlinkClick r:id="rId10"/>
              </a:rPr>
              <a:t>http://ieeexplore.ieee.org/abstract/document/1028726/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961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lvl1pPr>
          </a:lstStyle>
          <a:p>
            <a:pPr>
              <a:defRPr sz="1800"/>
            </a:pPr>
            <a:fld id="{86CB4B4D-7CA3-9044-876B-883B54F8677D}" type="slidenum">
              <a:rPr sz="1600"/>
              <a:t>2</a:t>
            </a:fld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9" y="2440690"/>
            <a:ext cx="8561389" cy="2469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62" y="1097750"/>
            <a:ext cx="5165836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Milestone I – Researc</a:t>
            </a:r>
            <a:r>
              <a:rPr lang="en-US" dirty="0"/>
              <a:t>h,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Setup &amp; Design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Milestone II – Build Fundamentals and Demo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Milestone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III – Advance &amp; Extend Capabilities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Aspirational – External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Connections &amp; Advanced Interactions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Deliverables What is VR/AR</a:t>
            </a:r>
          </a:p>
        </p:txBody>
      </p:sp>
      <p:pic>
        <p:nvPicPr>
          <p:cNvPr id="2050" name="Picture 2" descr="Image result for hololens explode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2703" r="1094" b="4552"/>
          <a:stretch/>
        </p:blipFill>
        <p:spPr bwMode="auto">
          <a:xfrm>
            <a:off x="4562122" y="1982121"/>
            <a:ext cx="4181829" cy="23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423" y="4556022"/>
            <a:ext cx="2843084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Independent Reality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Gyroscope Motion Tracking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Split Eye Stereoscopic Vision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Spatial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Audio Tracking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/>
              <a:t>Location</a:t>
            </a:r>
            <a:r>
              <a:rPr lang="en-US" dirty="0"/>
              <a:t> Tracking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Cabled to Physical PC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2" name="Picture 4" descr="Image result for hololens teardow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" y="2114201"/>
            <a:ext cx="3383504" cy="22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263" y="4620134"/>
            <a:ext cx="3436195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/>
              <a:t>Augmented Integrated Reality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Times New Roman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Gyroscope/ Optical Motion Tracking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Split Eye Holographic Projection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Spatial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Audio Tracking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/>
              <a:t>Location</a:t>
            </a:r>
            <a:r>
              <a:rPr lang="en-US" dirty="0"/>
              <a:t> Tracking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Integrated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" y="1762045"/>
            <a:ext cx="233813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AR – Augmented Reality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0900" y="1745169"/>
            <a:ext cx="191174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VR – 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29410238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Deliverables What is VR/AR</a:t>
            </a:r>
          </a:p>
        </p:txBody>
      </p:sp>
      <p:pic>
        <p:nvPicPr>
          <p:cNvPr id="5" name="Ic_M6WoRZ7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055" y="924719"/>
            <a:ext cx="853440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39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Deliverables What is VR/AR</a:t>
            </a:r>
          </a:p>
        </p:txBody>
      </p:sp>
      <p:pic>
        <p:nvPicPr>
          <p:cNvPr id="5" name="VzAwdBZ3KC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562" y="924719"/>
            <a:ext cx="853439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33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Graph Visualization Today</a:t>
            </a:r>
          </a:p>
        </p:txBody>
      </p:sp>
      <p:pic>
        <p:nvPicPr>
          <p:cNvPr id="4098" name="Picture 2" descr="Image result for ugly graph visualiz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67" y="1068957"/>
            <a:ext cx="2682558" cy="25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27270" y="4287173"/>
            <a:ext cx="9239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6937" y="1986243"/>
            <a:ext cx="1726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Interactive Graph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96" y="1191923"/>
            <a:ext cx="3117332" cy="2290221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2930817" y="2041220"/>
            <a:ext cx="225108" cy="228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Arrow: Right 11"/>
          <p:cNvSpPr/>
          <p:nvPr/>
        </p:nvSpPr>
        <p:spPr>
          <a:xfrm>
            <a:off x="6509275" y="2041220"/>
            <a:ext cx="225108" cy="228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0" name="Picture 4" descr="Image result for force directed grap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0" y="4056715"/>
            <a:ext cx="3701780" cy="18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/>
          <p:cNvSpPr/>
          <p:nvPr/>
        </p:nvSpPr>
        <p:spPr>
          <a:xfrm>
            <a:off x="4107891" y="4853326"/>
            <a:ext cx="225108" cy="228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506" y="3596945"/>
            <a:ext cx="132023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Force Directed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2287" t="8940" r="8805"/>
          <a:stretch/>
        </p:blipFill>
        <p:spPr>
          <a:xfrm>
            <a:off x="4431089" y="3875162"/>
            <a:ext cx="2391713" cy="23259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64796" y="944391"/>
            <a:ext cx="22644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Some Spatial Distribution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756" y="899681"/>
            <a:ext cx="87299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 Order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6204" y="3596945"/>
            <a:ext cx="34239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3D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6933797" y="4853326"/>
            <a:ext cx="225108" cy="228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450" y="4525580"/>
            <a:ext cx="1803863" cy="8840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158905" y="3596945"/>
            <a:ext cx="71750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AR/VR</a:t>
            </a:r>
          </a:p>
        </p:txBody>
      </p:sp>
      <p:sp>
        <p:nvSpPr>
          <p:cNvPr id="24" name="Arrow: Right 23"/>
          <p:cNvSpPr/>
          <p:nvPr/>
        </p:nvSpPr>
        <p:spPr>
          <a:xfrm>
            <a:off x="8553006" y="2041917"/>
            <a:ext cx="225108" cy="228600"/>
          </a:xfrm>
          <a:prstGeom prst="rightArrow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41040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Use in Industry/Academia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138" y="1028235"/>
            <a:ext cx="8062361" cy="3385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Active Areas of Academic Research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474" y="1366787"/>
            <a:ext cx="7855675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Geospatial Visualizations </a:t>
            </a:r>
            <a:r>
              <a:rPr lang="en-US" dirty="0"/>
              <a:t>– Easier interpretability of data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Travel </a:t>
            </a:r>
            <a:r>
              <a:rPr lang="en-US" dirty="0"/>
              <a:t>– Augment cities with valuable information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Manufacturing</a:t>
            </a:r>
            <a:r>
              <a:rPr kumimoji="0" lang="en-US" sz="1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– Cost reductions by removal of templates, foamboards, and masking devices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baseline="0" dirty="0"/>
              <a:t>Architecture</a:t>
            </a:r>
            <a:r>
              <a:rPr lang="en-US" baseline="0" dirty="0"/>
              <a:t>-</a:t>
            </a:r>
            <a:r>
              <a:rPr lang="en-US" dirty="0"/>
              <a:t>  Construction, inspection, renovation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Surgery </a:t>
            </a:r>
            <a:r>
              <a:rPr lang="en-US" dirty="0"/>
              <a:t>– Augmented information, skeletal overlay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Auto Safety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– Directed driver attention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Construction/Field Workers </a:t>
            </a:r>
            <a:r>
              <a:rPr lang="en-US" dirty="0"/>
              <a:t>– Augment underground infrastructure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Art</a:t>
            </a:r>
            <a:r>
              <a:rPr lang="en-US" dirty="0"/>
              <a:t> – Augmented Museums and Exhibits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Archeological </a:t>
            </a:r>
            <a:r>
              <a:rPr lang="en-US" dirty="0"/>
              <a:t>– Archeological site augmentation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138" y="3702636"/>
            <a:ext cx="8062361" cy="3385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Hololens Partners Actively</a:t>
            </a:r>
            <a:r>
              <a:rPr kumimoji="0" lang="en-US" sz="1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researching AR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69" y="4135437"/>
            <a:ext cx="1655748" cy="531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07" y="4100061"/>
            <a:ext cx="1844675" cy="5474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818" y="4112378"/>
            <a:ext cx="2147887" cy="64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4" y="4140040"/>
            <a:ext cx="1793875" cy="608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75" y="4710987"/>
            <a:ext cx="1365250" cy="570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273" y="4664633"/>
            <a:ext cx="1071191" cy="498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5325" y="4739409"/>
            <a:ext cx="951980" cy="5676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864" y="4608042"/>
            <a:ext cx="1224312" cy="5773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283" y="5920375"/>
            <a:ext cx="969473" cy="535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869" y="5273416"/>
            <a:ext cx="1269551" cy="549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7204" y="5242491"/>
            <a:ext cx="1226741" cy="55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6368" y="5319851"/>
            <a:ext cx="1480277" cy="5119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4750" y="5329169"/>
            <a:ext cx="1514540" cy="6522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969" y="5832482"/>
            <a:ext cx="1289407" cy="5191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8" y="5751121"/>
            <a:ext cx="1643856" cy="6924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9746" y="5864557"/>
            <a:ext cx="1507889" cy="6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237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Use in Industry/Academia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62900" y="1033321"/>
            <a:ext cx="7800711" cy="2010166"/>
            <a:chOff x="562900" y="1129735"/>
            <a:chExt cx="7800711" cy="20101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900" y="1129735"/>
              <a:ext cx="7800711" cy="20101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77333" y="1135638"/>
              <a:ext cx="172098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/>
                <a:t>AR Search Trends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Times New Roman"/>
              </a:endParaRPr>
            </a:p>
          </p:txBody>
        </p:sp>
      </p:grpSp>
      <p:sp>
        <p:nvSpPr>
          <p:cNvPr id="10" name="Star: 5 Points 9"/>
          <p:cNvSpPr/>
          <p:nvPr/>
        </p:nvSpPr>
        <p:spPr>
          <a:xfrm>
            <a:off x="7188200" y="1524000"/>
            <a:ext cx="190500" cy="177800"/>
          </a:xfrm>
          <a:prstGeom prst="star5">
            <a:avLst/>
          </a:prstGeom>
          <a:solidFill>
            <a:srgbClr val="FFC000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Star: 5 Points 10"/>
          <p:cNvSpPr/>
          <p:nvPr/>
        </p:nvSpPr>
        <p:spPr>
          <a:xfrm>
            <a:off x="5048250" y="2337805"/>
            <a:ext cx="190500" cy="177800"/>
          </a:xfrm>
          <a:prstGeom prst="star5">
            <a:avLst/>
          </a:prstGeom>
          <a:solidFill>
            <a:srgbClr val="FF0000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Star: 5 Points 11"/>
          <p:cNvSpPr/>
          <p:nvPr/>
        </p:nvSpPr>
        <p:spPr>
          <a:xfrm>
            <a:off x="971220" y="1775990"/>
            <a:ext cx="190500" cy="177800"/>
          </a:xfrm>
          <a:prstGeom prst="star5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991810" y="2862207"/>
            <a:ext cx="4282156" cy="738662"/>
            <a:chOff x="890564" y="3182200"/>
            <a:chExt cx="4282156" cy="738662"/>
          </a:xfrm>
        </p:grpSpPr>
        <p:sp>
          <p:nvSpPr>
            <p:cNvPr id="13" name="Star: 5 Points 12"/>
            <p:cNvSpPr/>
            <p:nvPr/>
          </p:nvSpPr>
          <p:spPr>
            <a:xfrm>
              <a:off x="892904" y="3262041"/>
              <a:ext cx="190500" cy="177800"/>
            </a:xfrm>
            <a:prstGeom prst="star5">
              <a:avLst/>
            </a:prstGeom>
            <a:solidFill>
              <a:srgbClr val="0070C0"/>
            </a:solidFill>
            <a:ln w="2540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Star: 5 Points 13"/>
            <p:cNvSpPr/>
            <p:nvPr/>
          </p:nvSpPr>
          <p:spPr>
            <a:xfrm>
              <a:off x="892904" y="3461342"/>
              <a:ext cx="190500" cy="177800"/>
            </a:xfrm>
            <a:prstGeom prst="star5">
              <a:avLst/>
            </a:prstGeom>
            <a:solidFill>
              <a:srgbClr val="FF0000"/>
            </a:solidFill>
            <a:ln w="2540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" name="Star: 5 Points 14"/>
            <p:cNvSpPr/>
            <p:nvPr/>
          </p:nvSpPr>
          <p:spPr>
            <a:xfrm>
              <a:off x="890564" y="3683928"/>
              <a:ext cx="190500" cy="177800"/>
            </a:xfrm>
            <a:prstGeom prst="star5">
              <a:avLst/>
            </a:prstGeom>
            <a:solidFill>
              <a:srgbClr val="FFC000"/>
            </a:solidFill>
            <a:ln w="25400" cap="flat">
              <a:noFill/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6470" y="3182200"/>
              <a:ext cx="4106250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Google Glasses – Failure Due</a:t>
              </a:r>
              <a:r>
                <a:rPr kumimoji="0" lang="en-US" sz="14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 to Social/Marketing/Cost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Microsoft Hololens -</a:t>
              </a: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Magic Leap – 4.5 Billion Dollar Startup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7333" y="3580877"/>
            <a:ext cx="7071851" cy="2803512"/>
            <a:chOff x="823383" y="3927086"/>
            <a:chExt cx="6877711" cy="26589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383" y="4167694"/>
              <a:ext cx="6877711" cy="241836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10298" y="3927086"/>
              <a:ext cx="20207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/>
                <a:t>Google Book </a:t>
              </a:r>
              <a:r>
                <a:rPr lang="en-US" b="1" dirty="0" err="1"/>
                <a:t>NGrams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5392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 – Current Library 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1" y="1028064"/>
            <a:ext cx="8051978" cy="54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14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630</Words>
  <Application>Microsoft Office PowerPoint</Application>
  <PresentationFormat>On-screen Show (4:3)</PresentationFormat>
  <Paragraphs>96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Roman</vt:lpstr>
      <vt:lpstr>Calibri</vt:lpstr>
      <vt:lpstr>Helvetica</vt:lpstr>
      <vt:lpstr>Times New Roman</vt:lpstr>
      <vt:lpstr>Default</vt:lpstr>
      <vt:lpstr>PowerPoint Presentation</vt:lpstr>
      <vt:lpstr>Milestone Goals</vt:lpstr>
      <vt:lpstr>Milestone I – Deliverables What is VR/AR</vt:lpstr>
      <vt:lpstr>Milestone I – Deliverables What is VR/AR</vt:lpstr>
      <vt:lpstr>Milestone I – Deliverables What is VR/AR</vt:lpstr>
      <vt:lpstr>Milestone I – Graph Visualization Today</vt:lpstr>
      <vt:lpstr>Milestone I – Use in Industry/Academia</vt:lpstr>
      <vt:lpstr>Milestone I – Use in Industry/Academia</vt:lpstr>
      <vt:lpstr>Milestone I – Current Library Architecture</vt:lpstr>
      <vt:lpstr>Questions</vt:lpstr>
      <vt:lpstr>Milestone I – Appendix</vt:lpstr>
      <vt:lpstr>Milestone I – 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SGULEFF</dc:creator>
  <cp:lastModifiedBy>SGULEFF</cp:lastModifiedBy>
  <cp:revision>192</cp:revision>
  <cp:lastPrinted>2017-01-19T23:05:05Z</cp:lastPrinted>
  <dcterms:modified xsi:type="dcterms:W3CDTF">2017-03-30T03:41:37Z</dcterms:modified>
</cp:coreProperties>
</file>